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315" r:id="rId3"/>
    <p:sldId id="366" r:id="rId4"/>
    <p:sldId id="367" r:id="rId5"/>
    <p:sldId id="368" r:id="rId6"/>
    <p:sldId id="370" r:id="rId7"/>
    <p:sldId id="369" r:id="rId8"/>
    <p:sldId id="363" r:id="rId9"/>
  </p:sldIdLst>
  <p:sldSz cx="12192000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8" userDrawn="1">
          <p15:clr>
            <a:srgbClr val="A4A3A4"/>
          </p15:clr>
        </p15:guide>
        <p15:guide id="2" pos="37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907F1"/>
    <a:srgbClr val="5629F9"/>
    <a:srgbClr val="83A355"/>
    <a:srgbClr val="F72401"/>
    <a:srgbClr val="2605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28" autoAdjust="0"/>
    <p:restoredTop sz="94643" autoAdjust="0"/>
  </p:normalViewPr>
  <p:slideViewPr>
    <p:cSldViewPr showGuides="1">
      <p:cViewPr>
        <p:scale>
          <a:sx n="100" d="100"/>
          <a:sy n="100" d="100"/>
        </p:scale>
        <p:origin x="4770" y="1302"/>
      </p:cViewPr>
      <p:guideLst>
        <p:guide orient="horz" pos="2148"/>
        <p:guide pos="37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kumimoji="1" sz="1200">
                <a:latin typeface="Times New Roman" panose="02020603050405020304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kumimoji="1" sz="1200">
                <a:latin typeface="Times New Roman" panose="02020603050405020304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161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1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161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>
              <a:defRPr kumimoji="1" sz="1200">
                <a:latin typeface="Times New Roman" panose="02020603050405020304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161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>
              <a:defRPr kumimoji="1" sz="1200">
                <a:latin typeface="Times New Roman" panose="02020603050405020304" pitchFamily="18" charset="0"/>
              </a:defRPr>
            </a:lvl1pPr>
          </a:lstStyle>
          <a:p>
            <a:fld id="{DE2B3010-6487-4927-8CC3-CEFA02E35B32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B7BCB-5107-49F1-B67E-9A07CAC55415}" type="datetime1">
              <a:rPr lang="zh-CN" altLang="en-US" smtClean="0"/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算法设计与分析</a:t>
            </a: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95C08-4BFB-4D4D-9DD7-0DED32A0062A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34BE9-81C5-47EF-B6CF-661B18D529F1}" type="datetime1">
              <a:rPr lang="zh-CN" altLang="en-US" smtClean="0"/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算法设计与分析</a:t>
            </a: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F079A-4DE7-4BFA-8A66-6174ECBEF47F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B7BCB-5107-49F1-B67E-9A07CAC55415}" type="datetime1">
              <a:rPr lang="zh-CN" altLang="en-US" smtClean="0"/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算法设计与分析</a:t>
            </a: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95C08-4BFB-4D4D-9DD7-0DED32A0062A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B7BCB-5107-49F1-B67E-9A07CAC55415}" type="datetime1">
              <a:rPr lang="zh-CN" altLang="en-US" smtClean="0"/>
            </a:fld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算法设计与分析</a:t>
            </a:r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95C08-4BFB-4D4D-9DD7-0DED32A0062A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B7BCB-5107-49F1-B67E-9A07CAC55415}" type="datetime1">
              <a:rPr lang="zh-CN" altLang="en-US" smtClean="0"/>
            </a:fld>
            <a:endParaRPr lang="en-US" altLang="zh-C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算法设计与分析</a:t>
            </a:r>
            <a:endParaRPr lang="en-US" altLang="zh-C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95C08-4BFB-4D4D-9DD7-0DED32A0062A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B7BCB-5107-49F1-B67E-9A07CAC55415}" type="datetime1">
              <a:rPr lang="zh-CN" altLang="en-US" smtClean="0"/>
            </a:fld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算法设计与分析</a:t>
            </a:r>
            <a:endParaRPr lang="en-US" altLang="zh-C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95C08-4BFB-4D4D-9DD7-0DED32A0062A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BE263-4682-4456-805F-4A25C9A05DFB}" type="datetime1">
              <a:rPr lang="zh-CN" altLang="en-US" smtClean="0"/>
            </a:fld>
            <a:endParaRPr lang="en-US" alt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算法设计与分析</a:t>
            </a:r>
            <a:endParaRPr lang="en-US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CA839-41F2-409B-861F-F244833A513F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B7BCB-5107-49F1-B67E-9A07CAC55415}" type="datetime1">
              <a:rPr lang="zh-CN" altLang="en-US" smtClean="0"/>
            </a:fld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算法设计与分析</a:t>
            </a:r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95C08-4BFB-4D4D-9DD7-0DED32A0062A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B7BCB-5107-49F1-B67E-9A07CAC55415}" type="datetime1">
              <a:rPr lang="zh-CN" altLang="en-US" smtClean="0"/>
            </a:fld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算法设计与分析</a:t>
            </a:r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95C08-4BFB-4D4D-9DD7-0DED32A0062A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B7BCB-5107-49F1-B67E-9A07CAC55415}" type="datetime1">
              <a:rPr lang="zh-CN" altLang="en-US" smtClean="0"/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算法设计与分析</a:t>
            </a: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95C08-4BFB-4D4D-9DD7-0DED32A0062A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B7BCB-5107-49F1-B67E-9A07CAC55415}" type="datetime1">
              <a:rPr lang="zh-CN" altLang="en-US" smtClean="0"/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算法设计与分析</a:t>
            </a: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95C08-4BFB-4D4D-9DD7-0DED32A0062A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2544006"/>
            <a:ext cx="9144000" cy="813556"/>
          </a:xfrm>
        </p:spPr>
        <p:txBody>
          <a:bodyPr anchor="b">
            <a:normAutofit/>
          </a:bodyPr>
          <a:lstStyle>
            <a:lvl1pPr algn="ctr">
              <a:defRPr sz="3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B7BCB-5107-49F1-B67E-9A07CAC55415}" type="datetime1">
              <a:rPr lang="zh-CN" altLang="en-US" smtClean="0"/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算法设计与分析</a:t>
            </a: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95C08-4BFB-4D4D-9DD7-0DED32A0062A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  <p:hf hdr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2.png"/><Relationship Id="rId13" Type="http://schemas.openxmlformats.org/officeDocument/2006/relationships/image" Target="../media/image1.pn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B7BCB-5107-49F1-B67E-9A07CAC55415}" type="datetime1">
              <a:rPr lang="zh-CN" altLang="en-US" smtClean="0"/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 smtClean="0"/>
              <a:t>算法设计与分析</a:t>
            </a: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95C08-4BFB-4D4D-9DD7-0DED32A0062A}" type="slidenum">
              <a:rPr lang="en-US" altLang="zh-CN" smtClean="0"/>
            </a:fld>
            <a:endParaRPr lang="en-US" altLang="zh-CN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116632"/>
            <a:ext cx="2572470" cy="69322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551" y="30589"/>
            <a:ext cx="1153085" cy="98904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2" Type="http://schemas.openxmlformats.org/officeDocument/2006/relationships/slideLayout" Target="../slideLayouts/slideLayout6.xml"/><Relationship Id="rId21" Type="http://schemas.openxmlformats.org/officeDocument/2006/relationships/tags" Target="../tags/tag17.xml"/><Relationship Id="rId20" Type="http://schemas.openxmlformats.org/officeDocument/2006/relationships/image" Target="../media/image6.png"/><Relationship Id="rId2" Type="http://schemas.openxmlformats.org/officeDocument/2006/relationships/tags" Target="../tags/tag2.xml"/><Relationship Id="rId19" Type="http://schemas.openxmlformats.org/officeDocument/2006/relationships/tags" Target="../tags/tag16.xml"/><Relationship Id="rId18" Type="http://schemas.openxmlformats.org/officeDocument/2006/relationships/tags" Target="../tags/tag15.xml"/><Relationship Id="rId17" Type="http://schemas.openxmlformats.org/officeDocument/2006/relationships/tags" Target="../tags/tag14.xml"/><Relationship Id="rId16" Type="http://schemas.openxmlformats.org/officeDocument/2006/relationships/tags" Target="../tags/tag13.xml"/><Relationship Id="rId15" Type="http://schemas.openxmlformats.org/officeDocument/2006/relationships/image" Target="../media/image5.png"/><Relationship Id="rId14" Type="http://schemas.openxmlformats.org/officeDocument/2006/relationships/tags" Target="../tags/tag12.xml"/><Relationship Id="rId13" Type="http://schemas.openxmlformats.org/officeDocument/2006/relationships/image" Target="../media/image4.png"/><Relationship Id="rId12" Type="http://schemas.openxmlformats.org/officeDocument/2006/relationships/tags" Target="../tags/tag11.xml"/><Relationship Id="rId11" Type="http://schemas.openxmlformats.org/officeDocument/2006/relationships/image" Target="../media/image3.png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tags" Target="../tags/tag19.xml"/><Relationship Id="rId2" Type="http://schemas.openxmlformats.org/officeDocument/2006/relationships/image" Target="../media/image7.png"/><Relationship Id="rId1" Type="http://schemas.openxmlformats.org/officeDocument/2006/relationships/tags" Target="../tags/tag18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tags" Target="../tags/tag21.xml"/><Relationship Id="rId2" Type="http://schemas.openxmlformats.org/officeDocument/2006/relationships/image" Target="../media/image8.png"/><Relationship Id="rId1" Type="http://schemas.openxmlformats.org/officeDocument/2006/relationships/tags" Target="../tags/tag20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tags" Target="../tags/tag23.xml"/><Relationship Id="rId2" Type="http://schemas.openxmlformats.org/officeDocument/2006/relationships/image" Target="../media/image9.png"/><Relationship Id="rId1" Type="http://schemas.openxmlformats.org/officeDocument/2006/relationships/tags" Target="../tags/tag2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tags" Target="../tags/tag25.xml"/><Relationship Id="rId2" Type="http://schemas.openxmlformats.org/officeDocument/2006/relationships/image" Target="../media/image10.png"/><Relationship Id="rId1" Type="http://schemas.openxmlformats.org/officeDocument/2006/relationships/tags" Target="../tags/tag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99515" y="2286635"/>
            <a:ext cx="9679940" cy="813435"/>
          </a:xfrm>
        </p:spPr>
        <p:txBody>
          <a:bodyPr>
            <a:noAutofit/>
          </a:bodyPr>
          <a:lstStyle/>
          <a:p>
            <a:r>
              <a:rPr lang="en-US" altLang="zh-CN" sz="6000" dirty="0">
                <a:solidFill>
                  <a:schemeClr val="accent1">
                    <a:lumMod val="75000"/>
                  </a:schemeClr>
                </a:solidFill>
              </a:rPr>
              <a:t>AI</a:t>
            </a:r>
            <a:r>
              <a:rPr lang="zh-CN" altLang="en-US" sz="6000" dirty="0">
                <a:solidFill>
                  <a:schemeClr val="accent1">
                    <a:lumMod val="75000"/>
                  </a:schemeClr>
                </a:solidFill>
              </a:rPr>
              <a:t>赋能成长，实践定义未来</a:t>
            </a:r>
            <a:endParaRPr lang="zh-CN" altLang="en-US" sz="6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7CDFE-1E14-43C2-B6FA-FA07DAD6B368}" type="datetime1">
              <a:rPr lang="zh-CN" altLang="en-US" smtClean="0"/>
            </a:fld>
            <a:endParaRPr lang="en-US" altLang="zh-CN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6277-A272-4F3E-8263-023519B40004}" type="slidenum">
              <a:rPr lang="en-US" altLang="zh-CN" smtClean="0"/>
            </a:fld>
            <a:endParaRPr lang="en-US" altLang="zh-CN"/>
          </a:p>
        </p:txBody>
      </p:sp>
      <p:sp>
        <p:nvSpPr>
          <p:cNvPr id="4" name="文本框 3"/>
          <p:cNvSpPr txBox="1"/>
          <p:nvPr/>
        </p:nvSpPr>
        <p:spPr>
          <a:xfrm>
            <a:off x="3431704" y="4005064"/>
            <a:ext cx="53285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>
                    <a:lumMod val="50000"/>
                  </a:schemeClr>
                </a:solidFill>
              </a:rPr>
              <a:t>周子</a:t>
            </a:r>
            <a:r>
              <a:rPr lang="zh-CN" altLang="en-US" sz="3200" dirty="0" smtClean="0">
                <a:solidFill>
                  <a:schemeClr val="bg1">
                    <a:lumMod val="50000"/>
                  </a:schemeClr>
                </a:solidFill>
              </a:rPr>
              <a:t>力</a:t>
            </a:r>
            <a:endParaRPr lang="en-US" altLang="zh-CN" sz="32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altLang="zh-CN" sz="32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zh-CN" altLang="en-US" sz="2400" dirty="0" smtClean="0">
                <a:solidFill>
                  <a:schemeClr val="bg1">
                    <a:lumMod val="50000"/>
                  </a:schemeClr>
                </a:solidFill>
              </a:rPr>
              <a:t>网络空间安全学院</a:t>
            </a:r>
            <a:endParaRPr lang="en-US" altLang="zh-CN" sz="2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844290" y="621030"/>
            <a:ext cx="4503420" cy="641985"/>
          </a:xfrm>
        </p:spPr>
        <p:txBody>
          <a:bodyPr>
            <a:normAutofit fontScale="90000"/>
          </a:bodyPr>
          <a:lstStyle/>
          <a:p>
            <a:r>
              <a:rPr lang="zh-CN" altLang="en-US" sz="4000">
                <a:latin typeface="隶书" panose="02010509060101010101" charset="-122"/>
                <a:ea typeface="隶书" panose="02010509060101010101" charset="-122"/>
              </a:rPr>
              <a:t>金榜题名，未来可期</a:t>
            </a:r>
            <a:endParaRPr lang="zh-CN" altLang="en-US" sz="4000"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61" name="圆角矩形 60"/>
          <p:cNvSpPr/>
          <p:nvPr>
            <p:custDataLst>
              <p:tags r:id="rId2"/>
            </p:custDataLst>
          </p:nvPr>
        </p:nvSpPr>
        <p:spPr>
          <a:xfrm>
            <a:off x="686435" y="5227955"/>
            <a:ext cx="10812780" cy="1107440"/>
          </a:xfrm>
          <a:prstGeom prst="round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8000">
                <a:schemeClr val="accent1">
                  <a:alpha val="0"/>
                </a:schemeClr>
              </a:gs>
              <a:gs pos="50000">
                <a:schemeClr val="accent1">
                  <a:alpha val="2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tIns="0" bIns="71754" rtlCol="0" anchor="ctr">
            <a:noAutofit/>
          </a:bodyPr>
          <a:lstStyle/>
          <a:p>
            <a:pPr algn="ctr">
              <a:lnSpc>
                <a:spcPct val="150000"/>
              </a:lnSpc>
              <a:buClr>
                <a:srgbClr val="8C7BFF"/>
              </a:buClr>
              <a:buSzPct val="105000"/>
              <a:buFontTx/>
            </a:pPr>
            <a:r>
              <a:rPr lang="zh-CN" altLang="en-US" sz="24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MiSans Normal" panose="00000500000000000000" charset="-122"/>
                <a:sym typeface="MiSans Normal" panose="00000500000000000000" charset="-122"/>
              </a:rPr>
              <a:t>考入我院专业（软工、网安、电子、通信、物联网和集成电路等），就业前景广阔，深造空间大，紧跟信息技术发展浪潮，赋能未来职业竞争力。</a:t>
            </a:r>
            <a:endParaRPr lang="zh-CN" altLang="en-US" sz="24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MiSans Normal" panose="00000500000000000000" charset="-122"/>
              <a:sym typeface="MiSans Normal" panose="00000500000000000000" charset="-122"/>
            </a:endParaRPr>
          </a:p>
        </p:txBody>
      </p:sp>
      <p:sp>
        <p:nvSpPr>
          <p:cNvPr id="19" name="任意多边形: 形状 1435"/>
          <p:cNvSpPr/>
          <p:nvPr>
            <p:custDataLst>
              <p:tags r:id="rId3"/>
            </p:custDataLst>
          </p:nvPr>
        </p:nvSpPr>
        <p:spPr>
          <a:xfrm>
            <a:off x="4295140" y="1588135"/>
            <a:ext cx="3436620" cy="3176905"/>
          </a:xfrm>
          <a:custGeom>
            <a:avLst/>
            <a:gdLst>
              <a:gd name="connsiteX0" fmla="*/ 1433179 w 1438179"/>
              <a:gd name="connsiteY0" fmla="*/ 590 h 1244822"/>
              <a:gd name="connsiteX1" fmla="*/ 731092 w 1438179"/>
              <a:gd name="connsiteY1" fmla="*/ 11543 h 1244822"/>
              <a:gd name="connsiteX2" fmla="*/ 4906 w 1438179"/>
              <a:gd name="connsiteY2" fmla="*/ -268 h 1244822"/>
              <a:gd name="connsiteX3" fmla="*/ -47 w 1438179"/>
              <a:gd name="connsiteY3" fmla="*/ -268 h 1244822"/>
              <a:gd name="connsiteX4" fmla="*/ -47 w 1438179"/>
              <a:gd name="connsiteY4" fmla="*/ 1244555 h 1244822"/>
              <a:gd name="connsiteX5" fmla="*/ 4906 w 1438179"/>
              <a:gd name="connsiteY5" fmla="*/ 1244555 h 1244822"/>
              <a:gd name="connsiteX6" fmla="*/ 731092 w 1438179"/>
              <a:gd name="connsiteY6" fmla="*/ 1232743 h 1244822"/>
              <a:gd name="connsiteX7" fmla="*/ 1433179 w 1438179"/>
              <a:gd name="connsiteY7" fmla="*/ 1243697 h 1244822"/>
              <a:gd name="connsiteX8" fmla="*/ 1438132 w 1438179"/>
              <a:gd name="connsiteY8" fmla="*/ 1243697 h 1244822"/>
              <a:gd name="connsiteX9" fmla="*/ 1438132 w 1438179"/>
              <a:gd name="connsiteY9" fmla="*/ 399 h 1244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38179" h="1244822">
                <a:moveTo>
                  <a:pt x="1433179" y="590"/>
                </a:moveTo>
                <a:cubicBezTo>
                  <a:pt x="1208104" y="7733"/>
                  <a:pt x="972931" y="11543"/>
                  <a:pt x="731092" y="11543"/>
                </a:cubicBezTo>
                <a:cubicBezTo>
                  <a:pt x="480584" y="11543"/>
                  <a:pt x="237220" y="7448"/>
                  <a:pt x="4906" y="-268"/>
                </a:cubicBezTo>
                <a:lnTo>
                  <a:pt x="-47" y="-268"/>
                </a:lnTo>
                <a:lnTo>
                  <a:pt x="-47" y="1244555"/>
                </a:lnTo>
                <a:lnTo>
                  <a:pt x="4906" y="1244555"/>
                </a:lnTo>
                <a:cubicBezTo>
                  <a:pt x="237220" y="1236839"/>
                  <a:pt x="480584" y="1232743"/>
                  <a:pt x="731092" y="1232743"/>
                </a:cubicBezTo>
                <a:cubicBezTo>
                  <a:pt x="972931" y="1232743"/>
                  <a:pt x="1208104" y="1236553"/>
                  <a:pt x="1433179" y="1243697"/>
                </a:cubicBezTo>
                <a:lnTo>
                  <a:pt x="1438132" y="1243697"/>
                </a:lnTo>
                <a:lnTo>
                  <a:pt x="1438132" y="399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任意多边形: 形状 1434"/>
          <p:cNvSpPr/>
          <p:nvPr>
            <p:custDataLst>
              <p:tags r:id="rId4"/>
            </p:custDataLst>
          </p:nvPr>
        </p:nvSpPr>
        <p:spPr>
          <a:xfrm>
            <a:off x="692785" y="1323975"/>
            <a:ext cx="3423285" cy="3736340"/>
          </a:xfrm>
          <a:custGeom>
            <a:avLst/>
            <a:gdLst>
              <a:gd name="connsiteX0" fmla="*/ 1433084 w 1438084"/>
              <a:gd name="connsiteY0" fmla="*/ 110889 h 1465516"/>
              <a:gd name="connsiteX1" fmla="*/ -47 w 1438084"/>
              <a:gd name="connsiteY1" fmla="*/ -268 h 1465516"/>
              <a:gd name="connsiteX2" fmla="*/ -47 w 1438084"/>
              <a:gd name="connsiteY2" fmla="*/ 1465249 h 1465516"/>
              <a:gd name="connsiteX3" fmla="*/ 13097 w 1438084"/>
              <a:gd name="connsiteY3" fmla="*/ 1465249 h 1465516"/>
              <a:gd name="connsiteX4" fmla="*/ 1433084 w 1438084"/>
              <a:gd name="connsiteY4" fmla="*/ 1355711 h 1465516"/>
              <a:gd name="connsiteX5" fmla="*/ 1438037 w 1438084"/>
              <a:gd name="connsiteY5" fmla="*/ 1355711 h 1465516"/>
              <a:gd name="connsiteX6" fmla="*/ 1438037 w 1438084"/>
              <a:gd name="connsiteY6" fmla="*/ 111079 h 1465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38084" h="1465516">
                <a:moveTo>
                  <a:pt x="1433084" y="110889"/>
                </a:moveTo>
                <a:cubicBezTo>
                  <a:pt x="875491" y="92410"/>
                  <a:pt x="380953" y="53167"/>
                  <a:pt x="-47" y="-268"/>
                </a:cubicBezTo>
                <a:lnTo>
                  <a:pt x="-47" y="1465249"/>
                </a:lnTo>
                <a:lnTo>
                  <a:pt x="13097" y="1465249"/>
                </a:lnTo>
                <a:cubicBezTo>
                  <a:pt x="392287" y="1412861"/>
                  <a:pt x="882063" y="1374190"/>
                  <a:pt x="1433084" y="1355711"/>
                </a:cubicBezTo>
                <a:lnTo>
                  <a:pt x="1438037" y="1355711"/>
                </a:lnTo>
                <a:lnTo>
                  <a:pt x="1438037" y="111079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0800000" scaled="0"/>
          </a:gra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任意多边形: 形状 1436"/>
          <p:cNvSpPr/>
          <p:nvPr>
            <p:custDataLst>
              <p:tags r:id="rId5"/>
            </p:custDataLst>
          </p:nvPr>
        </p:nvSpPr>
        <p:spPr>
          <a:xfrm>
            <a:off x="7903211" y="1323340"/>
            <a:ext cx="3424555" cy="3736975"/>
          </a:xfrm>
          <a:custGeom>
            <a:avLst/>
            <a:gdLst>
              <a:gd name="connsiteX0" fmla="*/ -47 w 1438084"/>
              <a:gd name="connsiteY0" fmla="*/ 108603 h 1460468"/>
              <a:gd name="connsiteX1" fmla="*/ -47 w 1438084"/>
              <a:gd name="connsiteY1" fmla="*/ 1351520 h 1460468"/>
              <a:gd name="connsiteX2" fmla="*/ 4906 w 1438084"/>
              <a:gd name="connsiteY2" fmla="*/ 1351520 h 1460468"/>
              <a:gd name="connsiteX3" fmla="*/ 1438037 w 1438084"/>
              <a:gd name="connsiteY3" fmla="*/ 1460201 h 1460468"/>
              <a:gd name="connsiteX4" fmla="*/ 1438037 w 1438084"/>
              <a:gd name="connsiteY4" fmla="*/ -268 h 1460468"/>
              <a:gd name="connsiteX5" fmla="*/ 4906 w 1438084"/>
              <a:gd name="connsiteY5" fmla="*/ 108413 h 1460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084" h="1460468">
                <a:moveTo>
                  <a:pt x="-47" y="108603"/>
                </a:moveTo>
                <a:lnTo>
                  <a:pt x="-47" y="1351520"/>
                </a:lnTo>
                <a:lnTo>
                  <a:pt x="4906" y="1351520"/>
                </a:lnTo>
                <a:cubicBezTo>
                  <a:pt x="560594" y="1369332"/>
                  <a:pt x="1054846" y="1407718"/>
                  <a:pt x="1438037" y="1460201"/>
                </a:cubicBezTo>
                <a:lnTo>
                  <a:pt x="1438037" y="-268"/>
                </a:lnTo>
                <a:cubicBezTo>
                  <a:pt x="1054846" y="52215"/>
                  <a:pt x="560594" y="90601"/>
                  <a:pt x="4906" y="108413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1" name="任意多边形: 形状 1437"/>
          <p:cNvSpPr/>
          <p:nvPr>
            <p:custDataLst>
              <p:tags r:id="rId6"/>
            </p:custDataLst>
          </p:nvPr>
        </p:nvSpPr>
        <p:spPr>
          <a:xfrm>
            <a:off x="4406900" y="1576071"/>
            <a:ext cx="11431" cy="21591"/>
          </a:xfrm>
          <a:custGeom>
            <a:avLst/>
            <a:gdLst>
              <a:gd name="connsiteX0" fmla="*/ 4906 w 4953"/>
              <a:gd name="connsiteY0" fmla="*/ -268 h 9525"/>
              <a:gd name="connsiteX1" fmla="*/ -47 w 4953"/>
              <a:gd name="connsiteY1" fmla="*/ -268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953" h="9525">
                <a:moveTo>
                  <a:pt x="4906" y="-268"/>
                </a:moveTo>
                <a:lnTo>
                  <a:pt x="-47" y="-268"/>
                </a:lnTo>
              </a:path>
            </a:pathLst>
          </a:custGeom>
          <a:noFill/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任意多边形: 形状 1438"/>
          <p:cNvSpPr/>
          <p:nvPr>
            <p:custDataLst>
              <p:tags r:id="rId7"/>
            </p:custDataLst>
          </p:nvPr>
        </p:nvSpPr>
        <p:spPr>
          <a:xfrm>
            <a:off x="7695565" y="1577340"/>
            <a:ext cx="11431" cy="21591"/>
          </a:xfrm>
          <a:custGeom>
            <a:avLst/>
            <a:gdLst>
              <a:gd name="connsiteX0" fmla="*/ 4906 w 4952"/>
              <a:gd name="connsiteY0" fmla="*/ -268 h 9525"/>
              <a:gd name="connsiteX1" fmla="*/ -47 w 4952"/>
              <a:gd name="connsiteY1" fmla="*/ -268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952" h="9525">
                <a:moveTo>
                  <a:pt x="4906" y="-268"/>
                </a:moveTo>
                <a:lnTo>
                  <a:pt x="-47" y="-268"/>
                </a:lnTo>
              </a:path>
            </a:pathLst>
          </a:custGeom>
          <a:noFill/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任意多边形: 形状 1439"/>
          <p:cNvSpPr/>
          <p:nvPr>
            <p:custDataLst>
              <p:tags r:id="rId8"/>
            </p:custDataLst>
          </p:nvPr>
        </p:nvSpPr>
        <p:spPr>
          <a:xfrm>
            <a:off x="4406900" y="4431665"/>
            <a:ext cx="11431" cy="21591"/>
          </a:xfrm>
          <a:custGeom>
            <a:avLst/>
            <a:gdLst>
              <a:gd name="connsiteX0" fmla="*/ 4906 w 4953"/>
              <a:gd name="connsiteY0" fmla="*/ -268 h 9525"/>
              <a:gd name="connsiteX1" fmla="*/ -47 w 4953"/>
              <a:gd name="connsiteY1" fmla="*/ -268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953" h="9525">
                <a:moveTo>
                  <a:pt x="4906" y="-268"/>
                </a:moveTo>
                <a:lnTo>
                  <a:pt x="-47" y="-268"/>
                </a:lnTo>
              </a:path>
            </a:pathLst>
          </a:custGeom>
          <a:noFill/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4" name="任意多边形: 形状 1440"/>
          <p:cNvSpPr/>
          <p:nvPr>
            <p:custDataLst>
              <p:tags r:id="rId9"/>
            </p:custDataLst>
          </p:nvPr>
        </p:nvSpPr>
        <p:spPr>
          <a:xfrm>
            <a:off x="7695565" y="4429760"/>
            <a:ext cx="11431" cy="21591"/>
          </a:xfrm>
          <a:custGeom>
            <a:avLst/>
            <a:gdLst>
              <a:gd name="connsiteX0" fmla="*/ 4906 w 4952"/>
              <a:gd name="connsiteY0" fmla="*/ -268 h 9525"/>
              <a:gd name="connsiteX1" fmla="*/ -47 w 4952"/>
              <a:gd name="connsiteY1" fmla="*/ -268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952" h="9525">
                <a:moveTo>
                  <a:pt x="4906" y="-268"/>
                </a:moveTo>
                <a:lnTo>
                  <a:pt x="-47" y="-268"/>
                </a:lnTo>
              </a:path>
            </a:pathLst>
          </a:custGeom>
          <a:noFill/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15" name="图片 14" descr="E:/设计图片素材3/pexels-sarah-chai-7262797.jpgpexels-sarah-chai-726279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rcRect l="25387" r="25387"/>
          <a:stretch>
            <a:fillRect/>
          </a:stretch>
        </p:blipFill>
        <p:spPr>
          <a:xfrm>
            <a:off x="7896225" y="1433830"/>
            <a:ext cx="3420110" cy="348551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404" h="5489">
                <a:moveTo>
                  <a:pt x="5404" y="0"/>
                </a:moveTo>
                <a:lnTo>
                  <a:pt x="5404" y="5489"/>
                </a:lnTo>
                <a:cubicBezTo>
                  <a:pt x="3964" y="5292"/>
                  <a:pt x="2107" y="5147"/>
                  <a:pt x="19" y="5081"/>
                </a:cubicBezTo>
                <a:lnTo>
                  <a:pt x="0" y="5081"/>
                </a:lnTo>
                <a:lnTo>
                  <a:pt x="0" y="409"/>
                </a:lnTo>
                <a:lnTo>
                  <a:pt x="19" y="408"/>
                </a:lnTo>
                <a:cubicBezTo>
                  <a:pt x="2107" y="342"/>
                  <a:pt x="3964" y="197"/>
                  <a:pt x="5404" y="0"/>
                </a:cubicBezTo>
                <a:close/>
              </a:path>
            </a:pathLst>
          </a:custGeom>
          <a:solidFill>
            <a:schemeClr val="accent1"/>
          </a:solidFill>
        </p:spPr>
      </p:pic>
      <p:pic>
        <p:nvPicPr>
          <p:cNvPr id="14" name="图片 13" descr="E:/设计图片素材3/pexels-madalina-enache-1540051428-27359229.jpgpexels-madalina-enache-1540051428-27359229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t="6813" b="6813"/>
          <a:stretch>
            <a:fillRect/>
          </a:stretch>
        </p:blipFill>
        <p:spPr>
          <a:xfrm>
            <a:off x="4294505" y="1691640"/>
            <a:ext cx="3431540" cy="297053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404" h="4678">
                <a:moveTo>
                  <a:pt x="0" y="0"/>
                </a:moveTo>
                <a:lnTo>
                  <a:pt x="19" y="0"/>
                </a:lnTo>
                <a:cubicBezTo>
                  <a:pt x="892" y="29"/>
                  <a:pt x="1806" y="44"/>
                  <a:pt x="2747" y="44"/>
                </a:cubicBezTo>
                <a:cubicBezTo>
                  <a:pt x="3656" y="44"/>
                  <a:pt x="4540" y="30"/>
                  <a:pt x="5385" y="3"/>
                </a:cubicBezTo>
                <a:lnTo>
                  <a:pt x="5404" y="3"/>
                </a:lnTo>
                <a:lnTo>
                  <a:pt x="5404" y="4675"/>
                </a:lnTo>
                <a:lnTo>
                  <a:pt x="5385" y="4675"/>
                </a:lnTo>
                <a:cubicBezTo>
                  <a:pt x="4540" y="4648"/>
                  <a:pt x="3656" y="4634"/>
                  <a:pt x="2747" y="4634"/>
                </a:cubicBezTo>
                <a:cubicBezTo>
                  <a:pt x="1806" y="4634"/>
                  <a:pt x="892" y="4649"/>
                  <a:pt x="19" y="4678"/>
                </a:cubicBezTo>
                <a:lnTo>
                  <a:pt x="0" y="467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</p:pic>
      <p:pic>
        <p:nvPicPr>
          <p:cNvPr id="13" name="图片 12" descr="E:/设计图片素材3/pexels-chinar-minar-1265133847-25906568.jpgpexels-chinar-minar-1265133847-2590656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rcRect l="22420" r="22420"/>
          <a:stretch>
            <a:fillRect/>
          </a:stretch>
        </p:blipFill>
        <p:spPr>
          <a:xfrm>
            <a:off x="692785" y="1428115"/>
            <a:ext cx="3431540" cy="3497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404" h="5508">
                <a:moveTo>
                  <a:pt x="0" y="0"/>
                </a:moveTo>
                <a:cubicBezTo>
                  <a:pt x="1432" y="201"/>
                  <a:pt x="3290" y="348"/>
                  <a:pt x="5385" y="418"/>
                </a:cubicBezTo>
                <a:lnTo>
                  <a:pt x="5404" y="418"/>
                </a:lnTo>
                <a:lnTo>
                  <a:pt x="5404" y="5096"/>
                </a:lnTo>
                <a:lnTo>
                  <a:pt x="5385" y="5096"/>
                </a:lnTo>
                <a:cubicBezTo>
                  <a:pt x="3315" y="5166"/>
                  <a:pt x="1474" y="5311"/>
                  <a:pt x="49" y="5508"/>
                </a:cubicBezTo>
                <a:lnTo>
                  <a:pt x="0" y="55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</p:pic>
      <p:sp>
        <p:nvSpPr>
          <p:cNvPr id="1438" name="任意多边形: 形状 1437"/>
          <p:cNvSpPr/>
          <p:nvPr>
            <p:custDataLst>
              <p:tags r:id="rId16"/>
            </p:custDataLst>
          </p:nvPr>
        </p:nvSpPr>
        <p:spPr>
          <a:xfrm>
            <a:off x="5395595" y="2796540"/>
            <a:ext cx="5080" cy="9525"/>
          </a:xfrm>
          <a:custGeom>
            <a:avLst/>
            <a:gdLst>
              <a:gd name="connsiteX0" fmla="*/ 4906 w 4953"/>
              <a:gd name="connsiteY0" fmla="*/ -268 h 9525"/>
              <a:gd name="connsiteX1" fmla="*/ -47 w 4953"/>
              <a:gd name="connsiteY1" fmla="*/ -268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953" h="9525">
                <a:moveTo>
                  <a:pt x="4906" y="-268"/>
                </a:moveTo>
                <a:lnTo>
                  <a:pt x="-47" y="-268"/>
                </a:lnTo>
              </a:path>
            </a:pathLst>
          </a:custGeom>
          <a:noFill/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39" name="任意多边形: 形状 1438"/>
          <p:cNvSpPr/>
          <p:nvPr>
            <p:custDataLst>
              <p:tags r:id="rId17"/>
            </p:custDataLst>
          </p:nvPr>
        </p:nvSpPr>
        <p:spPr>
          <a:xfrm>
            <a:off x="6828791" y="2797811"/>
            <a:ext cx="5080" cy="9525"/>
          </a:xfrm>
          <a:custGeom>
            <a:avLst/>
            <a:gdLst>
              <a:gd name="connsiteX0" fmla="*/ 4906 w 4952"/>
              <a:gd name="connsiteY0" fmla="*/ -268 h 9525"/>
              <a:gd name="connsiteX1" fmla="*/ -47 w 4952"/>
              <a:gd name="connsiteY1" fmla="*/ -268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952" h="9525">
                <a:moveTo>
                  <a:pt x="4906" y="-268"/>
                </a:moveTo>
                <a:lnTo>
                  <a:pt x="-47" y="-268"/>
                </a:lnTo>
              </a:path>
            </a:pathLst>
          </a:custGeom>
          <a:noFill/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40" name="任意多边形: 形状 1439"/>
          <p:cNvSpPr/>
          <p:nvPr>
            <p:custDataLst>
              <p:tags r:id="rId18"/>
            </p:custDataLst>
          </p:nvPr>
        </p:nvSpPr>
        <p:spPr>
          <a:xfrm>
            <a:off x="5395595" y="4041775"/>
            <a:ext cx="5080" cy="9525"/>
          </a:xfrm>
          <a:custGeom>
            <a:avLst/>
            <a:gdLst>
              <a:gd name="connsiteX0" fmla="*/ 4906 w 4953"/>
              <a:gd name="connsiteY0" fmla="*/ -268 h 9525"/>
              <a:gd name="connsiteX1" fmla="*/ -47 w 4953"/>
              <a:gd name="connsiteY1" fmla="*/ -268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953" h="9525">
                <a:moveTo>
                  <a:pt x="4906" y="-268"/>
                </a:moveTo>
                <a:lnTo>
                  <a:pt x="-47" y="-268"/>
                </a:lnTo>
              </a:path>
            </a:pathLst>
          </a:custGeom>
          <a:noFill/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41" name="任意多边形: 形状 1440"/>
          <p:cNvSpPr/>
          <p:nvPr>
            <p:custDataLst>
              <p:tags r:id="rId19"/>
            </p:custDataLst>
          </p:nvPr>
        </p:nvSpPr>
        <p:spPr>
          <a:xfrm>
            <a:off x="6828791" y="4040505"/>
            <a:ext cx="5080" cy="9525"/>
          </a:xfrm>
          <a:custGeom>
            <a:avLst/>
            <a:gdLst>
              <a:gd name="connsiteX0" fmla="*/ 4906 w 4952"/>
              <a:gd name="connsiteY0" fmla="*/ -268 h 9525"/>
              <a:gd name="connsiteX1" fmla="*/ -47 w 4952"/>
              <a:gd name="connsiteY1" fmla="*/ -268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952" h="9525">
                <a:moveTo>
                  <a:pt x="4906" y="-268"/>
                </a:moveTo>
                <a:lnTo>
                  <a:pt x="-47" y="-268"/>
                </a:lnTo>
              </a:path>
            </a:pathLst>
          </a:custGeom>
          <a:noFill/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23B7BCB-5107-49F1-B67E-9A07CAC55415}" type="datetime1">
              <a:rPr lang="zh-CN" altLang="en-US" sz="1600" smtClean="0"/>
            </a:fld>
            <a:endParaRPr lang="en-US" altLang="zh-CN" sz="160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F195C08-4BFB-4D4D-9DD7-0DED32A0062A}" type="slidenum">
              <a:rPr lang="en-US" altLang="zh-CN" sz="1600" smtClean="0"/>
            </a:fld>
            <a:endParaRPr lang="en-US" altLang="zh-CN" sz="1600"/>
          </a:p>
        </p:txBody>
      </p:sp>
      <p:pic>
        <p:nvPicPr>
          <p:cNvPr id="5" name="图片 4"/>
          <p:cNvPicPr/>
          <p:nvPr/>
        </p:nvPicPr>
        <p:blipFill>
          <a:blip r:embed="rId20"/>
          <a:stretch>
            <a:fillRect/>
          </a:stretch>
        </p:blipFill>
        <p:spPr>
          <a:xfrm>
            <a:off x="4234180" y="1701165"/>
            <a:ext cx="3543300" cy="2978150"/>
          </a:xfrm>
          <a:prstGeom prst="rect">
            <a:avLst/>
          </a:prstGeom>
        </p:spPr>
      </p:pic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23B7BCB-5107-49F1-B67E-9A07CAC55415}" type="datetime1">
              <a:rPr lang="zh-CN" altLang="en-US" smtClean="0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F195C08-4BFB-4D4D-9DD7-0DED32A0062A}" type="slidenum">
              <a:rPr lang="en-US" altLang="zh-CN" smtClean="0"/>
            </a:fld>
            <a:endParaRPr lang="en-US" altLang="zh-CN"/>
          </a:p>
        </p:txBody>
      </p:sp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999740" y="764540"/>
            <a:ext cx="6236335" cy="641985"/>
          </a:xfrm>
        </p:spPr>
        <p:txBody>
          <a:bodyPr>
            <a:normAutofit fontScale="90000"/>
          </a:bodyPr>
          <a:p>
            <a:r>
              <a:rPr lang="zh-CN" altLang="en-US" sz="4000">
                <a:latin typeface="隶书" panose="02010509060101010101" charset="-122"/>
                <a:ea typeface="隶书" panose="02010509060101010101" charset="-122"/>
              </a:rPr>
              <a:t>大学不是终点，而是新起点</a:t>
            </a:r>
            <a:endParaRPr lang="zh-CN" altLang="en-US" sz="4000">
              <a:latin typeface="隶书" panose="02010509060101010101" charset="-122"/>
              <a:ea typeface="隶书" panose="02010509060101010101" charset="-122"/>
            </a:endParaRPr>
          </a:p>
        </p:txBody>
      </p:sp>
      <p:pic>
        <p:nvPicPr>
          <p:cNvPr id="6" name="图片 5" descr="AI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7130" y="1573530"/>
            <a:ext cx="4580890" cy="470916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35280" y="1579245"/>
            <a:ext cx="7057390" cy="47034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2400"/>
              <a:t>高中有人推着你走，大学必须自己规划、自己奔跑！</a:t>
            </a:r>
            <a:endParaRPr lang="zh-CN" altLang="en-US" sz="2400"/>
          </a:p>
          <a:p>
            <a:endParaRPr lang="zh-CN" altLang="en-US" sz="2400"/>
          </a:p>
          <a:p>
            <a:r>
              <a:rPr lang="zh-CN" altLang="en-US" sz="2400"/>
              <a:t>专业前景好</a:t>
            </a:r>
            <a:r>
              <a:rPr lang="en-US" altLang="zh-CN" sz="2400"/>
              <a:t> ≠ </a:t>
            </a:r>
            <a:r>
              <a:rPr lang="zh-CN" altLang="en-US" sz="2400"/>
              <a:t>个人前途好</a:t>
            </a:r>
            <a:r>
              <a:rPr lang="en-US" altLang="zh-CN" sz="2400"/>
              <a:t> </a:t>
            </a:r>
            <a:endParaRPr lang="en-US" altLang="zh-CN" sz="2400"/>
          </a:p>
          <a:p>
            <a:pPr marL="1371600" lvl="3" indent="457200"/>
            <a:r>
              <a:rPr lang="en-US" altLang="zh-CN" sz="2400"/>
              <a:t>—— </a:t>
            </a:r>
            <a:r>
              <a:rPr lang="zh-CN" altLang="en-US" sz="2400"/>
              <a:t>不努力，一样被淘汰！</a:t>
            </a:r>
            <a:endParaRPr lang="zh-CN" altLang="en-US" sz="2400"/>
          </a:p>
          <a:p>
            <a:r>
              <a:rPr lang="en-US" altLang="zh-CN" sz="2400"/>
              <a:t> </a:t>
            </a:r>
            <a:endParaRPr lang="en-US" altLang="zh-CN" sz="2400"/>
          </a:p>
          <a:p>
            <a:r>
              <a:rPr lang="zh-CN" altLang="en-US" sz="2400"/>
              <a:t>大学三要素：</a:t>
            </a:r>
            <a:endParaRPr lang="zh-CN" altLang="en-US" sz="2400"/>
          </a:p>
          <a:p>
            <a:pPr marL="0" indent="457200" eaLnBrk="1" latinLnBrk="0" hangingPunct="1">
              <a:lnSpc>
                <a:spcPct val="150000"/>
              </a:lnSpc>
            </a:pPr>
            <a:r>
              <a:rPr lang="zh-CN" altLang="en-US" sz="2000"/>
              <a:t>自律</a:t>
            </a:r>
            <a:r>
              <a:rPr lang="en-US" altLang="zh-CN" sz="2000"/>
              <a:t> —— </a:t>
            </a:r>
            <a:r>
              <a:rPr lang="zh-CN" altLang="en-US" sz="2000"/>
              <a:t>时间管理是第一课</a:t>
            </a:r>
            <a:endParaRPr lang="zh-CN" altLang="en-US" sz="2000"/>
          </a:p>
          <a:p>
            <a:pPr marL="0" indent="457200" eaLnBrk="1" latinLnBrk="0" hangingPunct="1">
              <a:lnSpc>
                <a:spcPct val="150000"/>
              </a:lnSpc>
            </a:pPr>
            <a:r>
              <a:rPr lang="zh-CN" altLang="en-US" sz="2000"/>
              <a:t>规划</a:t>
            </a:r>
            <a:r>
              <a:rPr lang="en-US" altLang="zh-CN" sz="2000"/>
              <a:t> —— </a:t>
            </a:r>
            <a:r>
              <a:rPr lang="zh-CN" altLang="en-US" sz="2000"/>
              <a:t>学期目标</a:t>
            </a:r>
            <a:r>
              <a:rPr lang="en-US" altLang="zh-CN" sz="2000"/>
              <a:t> + </a:t>
            </a:r>
            <a:r>
              <a:rPr lang="zh-CN" altLang="en-US" sz="2000"/>
              <a:t>学习路径</a:t>
            </a:r>
            <a:endParaRPr lang="zh-CN" altLang="en-US" sz="2000"/>
          </a:p>
          <a:p>
            <a:pPr marL="0" indent="457200" eaLnBrk="1" latinLnBrk="0" hangingPunct="1">
              <a:lnSpc>
                <a:spcPct val="150000"/>
              </a:lnSpc>
            </a:pPr>
            <a:r>
              <a:rPr lang="zh-CN" altLang="en-US" sz="2000"/>
              <a:t>执行</a:t>
            </a:r>
            <a:r>
              <a:rPr lang="en-US" altLang="zh-CN" sz="2000"/>
              <a:t> —— </a:t>
            </a:r>
            <a:r>
              <a:rPr lang="zh-CN" altLang="en-US" sz="2000"/>
              <a:t>每天进步一点点，四年就是质的飞跃！</a:t>
            </a:r>
            <a:endParaRPr lang="zh-CN" altLang="en-US" sz="2400"/>
          </a:p>
          <a:p>
            <a:endParaRPr lang="zh-CN" altLang="en-US" sz="2400"/>
          </a:p>
          <a:p>
            <a:r>
              <a:rPr lang="zh-CN" altLang="en-US" sz="2400">
                <a:solidFill>
                  <a:srgbClr val="FF0000"/>
                </a:solidFill>
              </a:rPr>
              <a:t>你的未来，不在别人嘴里，而在你的行动里！</a:t>
            </a:r>
            <a:endParaRPr lang="zh-CN" altLang="en-US" sz="2400">
              <a:solidFill>
                <a:srgbClr val="FF0000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23B7BCB-5107-49F1-B67E-9A07CAC55415}" type="datetime1">
              <a:rPr lang="zh-CN" altLang="en-US" smtClean="0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F195C08-4BFB-4D4D-9DD7-0DED32A0062A}" type="slidenum">
              <a:rPr lang="en-US" altLang="zh-CN" smtClean="0"/>
            </a:fld>
            <a:endParaRPr lang="en-US" altLang="zh-CN"/>
          </a:p>
        </p:txBody>
      </p:sp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782060" y="694055"/>
            <a:ext cx="4627245" cy="641985"/>
          </a:xfrm>
        </p:spPr>
        <p:txBody>
          <a:bodyPr>
            <a:normAutofit fontScale="90000"/>
          </a:bodyPr>
          <a:p>
            <a:pPr algn="ctr"/>
            <a:r>
              <a:rPr lang="en-US" altLang="zh-CN" sz="4000">
                <a:latin typeface="隶书" panose="02010509060101010101" charset="-122"/>
                <a:ea typeface="隶书" panose="02010509060101010101" charset="-122"/>
              </a:rPr>
              <a:t>AI</a:t>
            </a:r>
            <a:r>
              <a:rPr lang="zh-CN" altLang="en-US" sz="4000">
                <a:latin typeface="隶书" panose="02010509060101010101" charset="-122"/>
                <a:ea typeface="隶书" panose="02010509060101010101" charset="-122"/>
              </a:rPr>
              <a:t>赋能成长</a:t>
            </a:r>
            <a:endParaRPr lang="zh-CN" altLang="en-US" sz="4000"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91135" y="1811020"/>
            <a:ext cx="6789420" cy="45212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2800"/>
              <a:t>互联网让知识无处不在</a:t>
            </a:r>
            <a:r>
              <a:rPr lang="en-US" altLang="zh-CN" sz="2800"/>
              <a:t> —— </a:t>
            </a:r>
            <a:r>
              <a:rPr lang="zh-CN" altLang="en-US" sz="2800"/>
              <a:t>随时随地，想学就学！</a:t>
            </a:r>
            <a:endParaRPr lang="zh-CN" altLang="en-US" sz="2800"/>
          </a:p>
          <a:p>
            <a:endParaRPr lang="zh-CN" altLang="en-US" sz="2800"/>
          </a:p>
          <a:p>
            <a:r>
              <a:rPr lang="zh-CN" altLang="en-US" sz="2800"/>
              <a:t>拥抱</a:t>
            </a:r>
            <a:r>
              <a:rPr lang="en-US" altLang="zh-CN" sz="2800"/>
              <a:t>AI</a:t>
            </a:r>
            <a:r>
              <a:rPr lang="zh-CN" altLang="en-US" sz="2800"/>
              <a:t>，让学习更高效！</a:t>
            </a:r>
            <a:endParaRPr lang="zh-CN" altLang="en-US" sz="2800"/>
          </a:p>
          <a:p>
            <a:endParaRPr lang="zh-CN" altLang="en-US" sz="2400"/>
          </a:p>
          <a:p>
            <a:pPr lvl="1"/>
            <a:r>
              <a:rPr lang="en-US" altLang="zh-CN" sz="2000"/>
              <a:t>AI</a:t>
            </a:r>
            <a:r>
              <a:rPr lang="zh-CN" altLang="en-US" sz="2000"/>
              <a:t>不是替代者，而是你的</a:t>
            </a:r>
            <a:r>
              <a:rPr lang="en-US" altLang="zh-CN" sz="2000"/>
              <a:t>“</a:t>
            </a:r>
            <a:r>
              <a:rPr lang="zh-CN" altLang="en-US" sz="2000"/>
              <a:t>超级助手</a:t>
            </a:r>
            <a:r>
              <a:rPr lang="en-US" altLang="zh-CN" sz="2000"/>
              <a:t>”</a:t>
            </a:r>
            <a:endParaRPr lang="en-US" altLang="zh-CN" sz="2000"/>
          </a:p>
          <a:p>
            <a:pPr lvl="1"/>
            <a:endParaRPr lang="en-US" altLang="zh-CN" sz="2000"/>
          </a:p>
          <a:p>
            <a:pPr lvl="1"/>
            <a:r>
              <a:rPr lang="en-US" altLang="zh-CN" sz="2000"/>
              <a:t>AI</a:t>
            </a:r>
            <a:r>
              <a:rPr lang="zh-CN" altLang="en-US" sz="2000"/>
              <a:t>让学习事半功倍</a:t>
            </a:r>
            <a:r>
              <a:rPr lang="en-US" altLang="zh-CN" sz="2000"/>
              <a:t> —— </a:t>
            </a:r>
            <a:r>
              <a:rPr lang="zh-CN" altLang="en-US" sz="2000"/>
              <a:t>快速构建体系，扎实打牢基础！</a:t>
            </a:r>
            <a:endParaRPr lang="zh-CN" altLang="en-US" sz="2000"/>
          </a:p>
          <a:p>
            <a:pPr lvl="1"/>
            <a:endParaRPr lang="zh-CN" altLang="en-US" sz="2000"/>
          </a:p>
          <a:p>
            <a:pPr lvl="1"/>
            <a:endParaRPr lang="zh-CN" altLang="en-US" sz="2000"/>
          </a:p>
          <a:p>
            <a:pPr lvl="1"/>
            <a:endParaRPr lang="zh-CN" altLang="en-US" sz="2000"/>
          </a:p>
          <a:p>
            <a:pPr lvl="1"/>
            <a:r>
              <a:rPr lang="zh-CN" altLang="en-US" sz="2400">
                <a:solidFill>
                  <a:srgbClr val="FF0000"/>
                </a:solidFill>
              </a:rPr>
              <a:t>知识触手可及，未来由你主宰！</a:t>
            </a:r>
            <a:endParaRPr lang="zh-CN" altLang="en-US" sz="2400">
              <a:solidFill>
                <a:srgbClr val="FF0000"/>
              </a:solidFill>
            </a:endParaRPr>
          </a:p>
        </p:txBody>
      </p:sp>
      <p:pic>
        <p:nvPicPr>
          <p:cNvPr id="2" name="图片 1" descr="AI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0765" y="1839595"/>
            <a:ext cx="4585970" cy="45167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23B7BCB-5107-49F1-B67E-9A07CAC55415}" type="datetime1">
              <a:rPr lang="zh-CN" altLang="en-US" smtClean="0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F195C08-4BFB-4D4D-9DD7-0DED32A0062A}" type="slidenum">
              <a:rPr lang="en-US" altLang="zh-CN" smtClean="0"/>
            </a:fld>
            <a:endParaRPr lang="en-US" altLang="zh-CN"/>
          </a:p>
        </p:txBody>
      </p:sp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792220" y="746760"/>
            <a:ext cx="4174490" cy="641985"/>
          </a:xfrm>
        </p:spPr>
        <p:txBody>
          <a:bodyPr>
            <a:normAutofit fontScale="90000"/>
          </a:bodyPr>
          <a:p>
            <a:r>
              <a:rPr lang="zh-CN" sz="4000">
                <a:latin typeface="隶书" panose="02010509060101010101" charset="-122"/>
                <a:ea typeface="隶书" panose="02010509060101010101" charset="-122"/>
              </a:rPr>
              <a:t>实践定义未来</a:t>
            </a:r>
            <a:endParaRPr lang="zh-CN" sz="4000"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8200" y="1599565"/>
            <a:ext cx="5436870" cy="46609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endParaRPr lang="en-US" altLang="zh-CN"/>
          </a:p>
          <a:p>
            <a:r>
              <a:rPr lang="zh-CN" altLang="en-US" sz="2400"/>
              <a:t>实践的意义</a:t>
            </a:r>
            <a:endParaRPr lang="zh-CN" altLang="en-US" sz="2400"/>
          </a:p>
          <a:p>
            <a:endParaRPr lang="en-US" altLang="zh-CN"/>
          </a:p>
          <a:p>
            <a:pPr indent="457200"/>
            <a:r>
              <a:rPr lang="zh-CN" altLang="en-US"/>
              <a:t>巩固知识</a:t>
            </a:r>
            <a:r>
              <a:rPr lang="en-US" altLang="zh-CN"/>
              <a:t> </a:t>
            </a:r>
            <a:r>
              <a:rPr lang="en-US" altLang="en-US"/>
              <a:t>→</a:t>
            </a:r>
            <a:r>
              <a:rPr lang="en-US" altLang="zh-CN"/>
              <a:t> </a:t>
            </a:r>
            <a:r>
              <a:rPr lang="zh-CN" altLang="en-US"/>
              <a:t>转化为能力</a:t>
            </a:r>
            <a:endParaRPr lang="zh-CN" altLang="en-US"/>
          </a:p>
          <a:p>
            <a:endParaRPr lang="en-US" altLang="zh-CN"/>
          </a:p>
          <a:p>
            <a:pPr indent="457200"/>
            <a:r>
              <a:rPr lang="zh-CN" altLang="en-US"/>
              <a:t>积累项目经验</a:t>
            </a:r>
            <a:r>
              <a:rPr lang="en-US" altLang="zh-CN"/>
              <a:t> </a:t>
            </a:r>
            <a:r>
              <a:rPr lang="en-US" altLang="en-US"/>
              <a:t>→</a:t>
            </a:r>
            <a:r>
              <a:rPr lang="en-US" altLang="zh-CN"/>
              <a:t> </a:t>
            </a:r>
            <a:r>
              <a:rPr lang="zh-CN" altLang="en-US"/>
              <a:t>助力比赛与就业</a:t>
            </a:r>
            <a:endParaRPr lang="zh-CN" altLang="en-US"/>
          </a:p>
          <a:p>
            <a:endParaRPr lang="en-US" altLang="zh-CN"/>
          </a:p>
          <a:p>
            <a:pPr indent="457200"/>
            <a:r>
              <a:rPr lang="zh-CN" altLang="en-US"/>
              <a:t>锻炼团队协作与解决问题能力</a:t>
            </a:r>
            <a:endParaRPr lang="zh-CN" altLang="en-US"/>
          </a:p>
          <a:p>
            <a:endParaRPr lang="en-US" altLang="zh-CN"/>
          </a:p>
          <a:p>
            <a:r>
              <a:rPr lang="zh-CN" altLang="en-US" sz="2400"/>
              <a:t>建议</a:t>
            </a:r>
            <a:endParaRPr lang="zh-CN" altLang="en-US" sz="2400"/>
          </a:p>
          <a:p>
            <a:endParaRPr lang="en-US" altLang="zh-CN"/>
          </a:p>
          <a:p>
            <a:pPr indent="457200"/>
            <a:r>
              <a:rPr lang="zh-CN" altLang="en-US"/>
              <a:t>参加实验室、社团、开源项目、比赛等</a:t>
            </a:r>
            <a:endParaRPr lang="zh-CN" altLang="en-US"/>
          </a:p>
          <a:p>
            <a:endParaRPr lang="en-US" altLang="zh-CN"/>
          </a:p>
          <a:p>
            <a:pPr indent="457200"/>
            <a:r>
              <a:rPr lang="zh-CN" altLang="en-US"/>
              <a:t>从模仿到创新，从小项目到大系统</a:t>
            </a:r>
            <a:endParaRPr lang="zh-CN" altLang="en-US"/>
          </a:p>
          <a:p>
            <a:endParaRPr lang="zh-CN" altLang="en-US"/>
          </a:p>
          <a:p>
            <a:r>
              <a:rPr lang="zh-CN" altLang="en-US" sz="2000">
                <a:solidFill>
                  <a:srgbClr val="FF0000"/>
                </a:solidFill>
              </a:rPr>
              <a:t>实践出真知，行动塑未来</a:t>
            </a:r>
            <a:endParaRPr lang="zh-CN" altLang="en-US" sz="2000">
              <a:solidFill>
                <a:srgbClr val="FF0000"/>
              </a:solidFill>
            </a:endParaRPr>
          </a:p>
          <a:p>
            <a:endParaRPr lang="zh-CN" altLang="en-US" sz="2000">
              <a:solidFill>
                <a:srgbClr val="FF0000"/>
              </a:solidFill>
            </a:endParaRPr>
          </a:p>
        </p:txBody>
      </p:sp>
      <p:pic>
        <p:nvPicPr>
          <p:cNvPr id="2" name="图片 1" descr="AI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2495" y="1599565"/>
            <a:ext cx="4528185" cy="46602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23B7BCB-5107-49F1-B67E-9A07CAC55415}" type="datetime1">
              <a:rPr lang="zh-CN" altLang="en-US" smtClean="0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F195C08-4BFB-4D4D-9DD7-0DED32A0062A}" type="slidenum">
              <a:rPr lang="en-US" altLang="zh-CN" smtClean="0"/>
            </a:fld>
            <a:endParaRPr lang="en-US" altLang="zh-CN"/>
          </a:p>
        </p:txBody>
      </p:sp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792220" y="621030"/>
            <a:ext cx="4818380" cy="641985"/>
          </a:xfrm>
        </p:spPr>
        <p:txBody>
          <a:bodyPr>
            <a:normAutofit fontScale="90000"/>
          </a:bodyPr>
          <a:p>
            <a:r>
              <a:rPr lang="zh-CN" altLang="en-US" sz="4000">
                <a:latin typeface="隶书" panose="02010509060101010101" charset="-122"/>
                <a:ea typeface="隶书" panose="02010509060101010101" charset="-122"/>
              </a:rPr>
              <a:t>规划四年，主动成长</a:t>
            </a:r>
            <a:endParaRPr lang="zh-CN" altLang="en-US" sz="4000"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91135" y="1322705"/>
            <a:ext cx="6640830" cy="53987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eaLnBrk="1" latinLnBrk="0" hangingPunct="1">
              <a:lnSpc>
                <a:spcPct val="150000"/>
              </a:lnSpc>
            </a:pPr>
            <a:r>
              <a:rPr lang="zh-CN" altLang="en-US" sz="2800"/>
              <a:t>初步规划</a:t>
            </a:r>
            <a:endParaRPr lang="zh-CN" altLang="en-US" sz="2800"/>
          </a:p>
          <a:p>
            <a:pPr marL="342900" indent="-342900" eaLnBrk="1" latinLnBrk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/>
              <a:t>大一：打好基础</a:t>
            </a:r>
            <a:r>
              <a:rPr lang="en-US" altLang="zh-CN" sz="2000"/>
              <a:t> + </a:t>
            </a:r>
            <a:r>
              <a:rPr lang="zh-CN" altLang="en-US" sz="2000"/>
              <a:t>掌握工具</a:t>
            </a:r>
            <a:endParaRPr lang="zh-CN" altLang="en-US" sz="2000"/>
          </a:p>
          <a:p>
            <a:pPr marL="342900" indent="-342900" eaLnBrk="1" latinLnBrk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/>
              <a:t>大二：加入项目</a:t>
            </a:r>
            <a:r>
              <a:rPr lang="en-US" altLang="zh-CN" sz="2000"/>
              <a:t> + </a:t>
            </a:r>
            <a:r>
              <a:rPr lang="zh-CN" altLang="en-US" sz="2000"/>
              <a:t>参加比赛</a:t>
            </a:r>
            <a:endParaRPr lang="zh-CN" altLang="en-US" sz="2000"/>
          </a:p>
          <a:p>
            <a:pPr marL="342900" indent="-342900" eaLnBrk="1" latinLnBrk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/>
              <a:t>大三：深耕技术</a:t>
            </a:r>
            <a:r>
              <a:rPr lang="en-US" altLang="zh-CN" sz="2000"/>
              <a:t> + </a:t>
            </a:r>
            <a:r>
              <a:rPr lang="zh-CN" altLang="en-US" sz="2000"/>
              <a:t>输出成果</a:t>
            </a:r>
            <a:endParaRPr lang="zh-CN" altLang="en-US" sz="2000"/>
          </a:p>
          <a:p>
            <a:pPr marL="342900" indent="-342900" eaLnBrk="1" latinLnBrk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/>
              <a:t>大四：优质就业</a:t>
            </a:r>
            <a:r>
              <a:rPr lang="en-US" altLang="zh-CN" sz="2000"/>
              <a:t> or </a:t>
            </a:r>
            <a:r>
              <a:rPr lang="zh-CN" altLang="en-US" sz="2000"/>
              <a:t>成功升学！</a:t>
            </a:r>
            <a:endParaRPr lang="en-US" altLang="zh-CN" sz="2000"/>
          </a:p>
          <a:p>
            <a:pPr eaLnBrk="1" latinLnBrk="0" hangingPunct="1">
              <a:lnSpc>
                <a:spcPct val="150000"/>
              </a:lnSpc>
            </a:pPr>
            <a:r>
              <a:rPr lang="zh-CN" altLang="en-US" sz="2800"/>
              <a:t>积极主动</a:t>
            </a:r>
            <a:endParaRPr lang="en-US" altLang="zh-CN" sz="2800"/>
          </a:p>
          <a:p>
            <a:pPr marL="342900" indent="-342900" eaLnBrk="1" latinLnBrk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/>
              <a:t>制定你的</a:t>
            </a:r>
            <a:r>
              <a:rPr lang="en-US" altLang="zh-CN" sz="2000"/>
              <a:t>“</a:t>
            </a:r>
            <a:r>
              <a:rPr lang="zh-CN" altLang="en-US" sz="2000"/>
              <a:t>个人成长路线图</a:t>
            </a:r>
            <a:r>
              <a:rPr lang="en-US" altLang="zh-CN" sz="2000"/>
              <a:t>”</a:t>
            </a:r>
            <a:endParaRPr lang="en-US" altLang="zh-CN" sz="2000"/>
          </a:p>
          <a:p>
            <a:pPr marL="342900" indent="-342900" eaLnBrk="1" latinLnBrk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/>
              <a:t>主动联系导师、学长、项目组</a:t>
            </a:r>
            <a:endParaRPr lang="zh-CN" altLang="en-US" sz="2000"/>
          </a:p>
          <a:p>
            <a:pPr marL="342900" indent="-342900" eaLnBrk="1" latinLnBrk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/>
              <a:t>把</a:t>
            </a:r>
            <a:r>
              <a:rPr lang="en-US" altLang="zh-CN" sz="2000"/>
              <a:t>“</a:t>
            </a:r>
            <a:r>
              <a:rPr lang="zh-CN" altLang="en-US" sz="2000"/>
              <a:t>我不会</a:t>
            </a:r>
            <a:r>
              <a:rPr lang="en-US" altLang="zh-CN" sz="2000"/>
              <a:t>”</a:t>
            </a:r>
            <a:r>
              <a:rPr lang="zh-CN" altLang="en-US" sz="2000"/>
              <a:t>变成</a:t>
            </a:r>
            <a:r>
              <a:rPr lang="en-US" altLang="zh-CN" sz="2000"/>
              <a:t>“</a:t>
            </a:r>
            <a:r>
              <a:rPr lang="zh-CN" altLang="en-US" sz="2000"/>
              <a:t>我试试</a:t>
            </a:r>
            <a:r>
              <a:rPr lang="en-US" altLang="zh-CN" sz="2000"/>
              <a:t>”</a:t>
            </a:r>
            <a:endParaRPr lang="en-US" altLang="zh-CN" sz="2000"/>
          </a:p>
          <a:p>
            <a:pPr marL="342900" indent="-342900" eaLnBrk="1" latinLnBrk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/>
              <a:t>把</a:t>
            </a:r>
            <a:r>
              <a:rPr lang="en-US" altLang="zh-CN" sz="2000"/>
              <a:t>“</a:t>
            </a:r>
            <a:r>
              <a:rPr lang="zh-CN" altLang="en-US" sz="2000"/>
              <a:t>等安排</a:t>
            </a:r>
            <a:r>
              <a:rPr lang="en-US" altLang="zh-CN" sz="2000"/>
              <a:t>”</a:t>
            </a:r>
            <a:r>
              <a:rPr lang="zh-CN" altLang="en-US" sz="2000"/>
              <a:t>变成</a:t>
            </a:r>
            <a:r>
              <a:rPr lang="en-US" altLang="zh-CN" sz="2000"/>
              <a:t>“</a:t>
            </a:r>
            <a:r>
              <a:rPr lang="zh-CN" altLang="en-US" sz="2000"/>
              <a:t>我主导</a:t>
            </a:r>
            <a:r>
              <a:rPr lang="en-US" altLang="zh-CN" sz="2000"/>
              <a:t>”</a:t>
            </a:r>
            <a:endParaRPr lang="en-US" altLang="zh-CN" sz="2400"/>
          </a:p>
          <a:p>
            <a:endParaRPr lang="en-US" altLang="zh-CN"/>
          </a:p>
          <a:p>
            <a:endParaRPr lang="zh-CN" altLang="en-US"/>
          </a:p>
        </p:txBody>
      </p:sp>
      <p:pic>
        <p:nvPicPr>
          <p:cNvPr id="8" name="图片 7" descr="175723755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2610" y="1388745"/>
            <a:ext cx="4876800" cy="506984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439920" y="3141345"/>
            <a:ext cx="2406015" cy="11569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indent="0" eaLnBrk="1" latinLnBrk="0" hangingPunct="1">
              <a:lnSpc>
                <a:spcPct val="150000"/>
              </a:lnSpc>
            </a:pPr>
            <a:r>
              <a:rPr lang="zh-CN" altLang="en-US" sz="2400">
                <a:solidFill>
                  <a:srgbClr val="FF0000"/>
                </a:solidFill>
                <a:sym typeface="+mn-ea"/>
              </a:rPr>
              <a:t>规划赢在起点，</a:t>
            </a:r>
            <a:endParaRPr lang="zh-CN" altLang="en-US" sz="2400">
              <a:solidFill>
                <a:srgbClr val="FF0000"/>
              </a:solidFill>
              <a:sym typeface="+mn-ea"/>
            </a:endParaRPr>
          </a:p>
          <a:p>
            <a:pPr marL="0" indent="0" eaLnBrk="1" latinLnBrk="0" hangingPunct="1">
              <a:lnSpc>
                <a:spcPct val="150000"/>
              </a:lnSpc>
            </a:pPr>
            <a:r>
              <a:rPr lang="zh-CN" altLang="en-US" sz="2400">
                <a:solidFill>
                  <a:srgbClr val="FF0000"/>
                </a:solidFill>
                <a:sym typeface="+mn-ea"/>
              </a:rPr>
              <a:t>行动决定终点。</a:t>
            </a:r>
            <a:endParaRPr lang="zh-CN" altLang="en-US" sz="2400">
              <a:solidFill>
                <a:srgbClr val="FF0000"/>
              </a:solidFill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27760" y="1052830"/>
            <a:ext cx="4617085" cy="1223645"/>
          </a:xfrm>
        </p:spPr>
        <p:txBody>
          <a:bodyPr>
            <a:noAutofit/>
          </a:bodyPr>
          <a:lstStyle/>
          <a:p>
            <a:pPr algn="ctr"/>
            <a:r>
              <a:rPr lang="zh-CN" altLang="en-US" sz="9600" dirty="0" smtClean="0">
                <a:solidFill>
                  <a:srgbClr val="3907F1"/>
                </a:solidFill>
                <a:latin typeface="隶书" panose="02010509060101010101" charset="-122"/>
                <a:ea typeface="隶书" panose="02010509060101010101" charset="-122"/>
              </a:rPr>
              <a:t>谢谢</a:t>
            </a:r>
            <a:endParaRPr lang="zh-CN" altLang="en-US" sz="9600" dirty="0" smtClean="0">
              <a:solidFill>
                <a:srgbClr val="3907F1"/>
              </a:solidFill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C7C2B-9DA6-4615-B238-9A8744469C80}" type="datetime1">
              <a:rPr lang="zh-CN" altLang="en-US" smtClean="0"/>
            </a:fld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F079A-4DE7-4BFA-8A66-6174ECBEF47F}" type="slidenum">
              <a:rPr lang="en-US" altLang="zh-CN" smtClean="0"/>
            </a:fld>
            <a:endParaRPr lang="en-US" altLang="zh-CN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113442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pic>
        <p:nvPicPr>
          <p:cNvPr id="16" name="图片 15"/>
          <p:cNvPicPr/>
          <p:nvPr/>
        </p:nvPicPr>
        <p:blipFill>
          <a:blip r:embed="rId1"/>
          <a:stretch>
            <a:fillRect/>
          </a:stretch>
        </p:blipFill>
        <p:spPr>
          <a:xfrm>
            <a:off x="1559560" y="2282190"/>
            <a:ext cx="3758565" cy="40411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1945" y="1130935"/>
            <a:ext cx="4091305" cy="51866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4977_1*a*1"/>
  <p:tag name="KSO_WM_TEMPLATE_CATEGORY" val="custom"/>
  <p:tag name="KSO_WM_TEMPLATE_INDEX" val="20234977"/>
  <p:tag name="KSO_WM_UNIT_LAYERLEVEL" val="1"/>
  <p:tag name="KSO_WM_TAG_VERSION" val="3.0"/>
  <p:tag name="KSO_WM_BEAUTIFY_FLAG" val="#wm#"/>
  <p:tag name="KSO_WM_UNIT_PRESET_TEXT" val="单击此处添加标题"/>
  <p:tag name="KSO_WM_UNIT_TEXT_TYPE" val="1"/>
</p:tagLst>
</file>

<file path=ppt/tags/tag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4977_1*f*1"/>
  <p:tag name="KSO_WM_TEMPLATE_CATEGORY" val="custom"/>
  <p:tag name="KSO_WM_TEMPLATE_INDEX" val="20234977"/>
  <p:tag name="KSO_WM_UNIT_LAYERLEVEL" val="1"/>
  <p:tag name="KSO_WM_TAG_VERSION" val="3.0"/>
  <p:tag name="KSO_WM_BEAUTIFY_FLAG" val="#wm#"/>
  <p:tag name="KSO_WM_UNIT_VALUE" val="156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"/>
  <p:tag name="KSO_WM_UNIT_TEXT_TYPE" val="1"/>
  <p:tag name="KSO_WM_UNIT_TEXT_LAYER_COUNT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4977_1*i*1"/>
  <p:tag name="KSO_WM_TEMPLATE_CATEGORY" val="custom"/>
  <p:tag name="KSO_WM_TEMPLATE_INDEX" val="20234977"/>
  <p:tag name="KSO_WM_UNIT_LAYERLEVEL" val="1"/>
  <p:tag name="KSO_WM_TAG_VERSION" val="3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34977_1*i*2"/>
  <p:tag name="KSO_WM_TEMPLATE_CATEGORY" val="custom"/>
  <p:tag name="KSO_WM_TEMPLATE_INDEX" val="20234977"/>
  <p:tag name="KSO_WM_UNIT_LAYERLEVEL" val="1"/>
  <p:tag name="KSO_WM_TAG_VERSION" val="3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34977_1*i*3"/>
  <p:tag name="KSO_WM_TEMPLATE_CATEGORY" val="custom"/>
  <p:tag name="KSO_WM_TEMPLATE_INDEX" val="20234977"/>
  <p:tag name="KSO_WM_UNIT_LAYERLEVEL" val="1"/>
  <p:tag name="KSO_WM_TAG_VERSION" val="3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custom20234977_1*i*4"/>
  <p:tag name="KSO_WM_TEMPLATE_CATEGORY" val="custom"/>
  <p:tag name="KSO_WM_TEMPLATE_INDEX" val="20234977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custom20234977_1*i*5"/>
  <p:tag name="KSO_WM_TEMPLATE_CATEGORY" val="custom"/>
  <p:tag name="KSO_WM_TEMPLATE_INDEX" val="20234977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custom20234977_1*i*6"/>
  <p:tag name="KSO_WM_TEMPLATE_CATEGORY" val="custom"/>
  <p:tag name="KSO_WM_TEMPLATE_INDEX" val="20234977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custom20234977_1*i*7"/>
  <p:tag name="KSO_WM_TEMPLATE_CATEGORY" val="custom"/>
  <p:tag name="KSO_WM_TEMPLATE_INDEX" val="20234977"/>
  <p:tag name="KSO_WM_UNIT_LAYERLEVEL" val="1"/>
  <p:tag name="KSO_WM_TAG_VERSION" val="3.0"/>
  <p:tag name="KSO_WM_BEAUTIFY_FLAG" val="#wm#"/>
</p:tagLst>
</file>

<file path=ppt/tags/tag10.xml><?xml version="1.0" encoding="utf-8"?>
<p:tagLst xmlns:p="http://schemas.openxmlformats.org/presentationml/2006/main">
  <p:tag name="KSO_WM_UNIT_VALUE" val="967*952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4977_1*d*1"/>
  <p:tag name="KSO_WM_TEMPLATE_CATEGORY" val="custom"/>
  <p:tag name="KSO_WM_TEMPLATE_INDEX" val="20234977"/>
  <p:tag name="KSO_WM_UNIT_LAYERLEVEL" val="1"/>
  <p:tag name="KSO_WM_TAG_VERSION" val="3.0"/>
  <p:tag name="KSO_WM_BEAUTIFY_FLAG" val="#wm#"/>
  <p:tag name="KSO_WM_UNIT_PICTURE_SUBTYPE" val="b"/>
</p:tagLst>
</file>

<file path=ppt/tags/tag11.xml><?xml version="1.0" encoding="utf-8"?>
<p:tagLst xmlns:p="http://schemas.openxmlformats.org/presentationml/2006/main">
  <p:tag name="KSO_WM_UNIT_VALUE" val="824*952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2"/>
  <p:tag name="KSO_WM_UNIT_ID" val="custom20234977_1*d*2"/>
  <p:tag name="KSO_WM_TEMPLATE_CATEGORY" val="custom"/>
  <p:tag name="KSO_WM_TEMPLATE_INDEX" val="20234977"/>
  <p:tag name="KSO_WM_UNIT_LAYERLEVEL" val="1"/>
  <p:tag name="KSO_WM_TAG_VERSION" val="3.0"/>
  <p:tag name="KSO_WM_BEAUTIFY_FLAG" val="#wm#"/>
  <p:tag name="KSO_WM_UNIT_PICTURE_SUBTYPE" val="b"/>
</p:tagLst>
</file>

<file path=ppt/tags/tag12.xml><?xml version="1.0" encoding="utf-8"?>
<p:tagLst xmlns:p="http://schemas.openxmlformats.org/presentationml/2006/main">
  <p:tag name="KSO_WM_UNIT_VALUE" val="971*952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3"/>
  <p:tag name="KSO_WM_UNIT_ID" val="custom20234977_1*d*3"/>
  <p:tag name="KSO_WM_TEMPLATE_CATEGORY" val="custom"/>
  <p:tag name="KSO_WM_TEMPLATE_INDEX" val="20234977"/>
  <p:tag name="KSO_WM_UNIT_LAYERLEVEL" val="1"/>
  <p:tag name="KSO_WM_TAG_VERSION" val="3.0"/>
  <p:tag name="KSO_WM_BEAUTIFY_FLAG" val="#wm#"/>
  <p:tag name="KSO_WM_UNIT_PICTURE_SUBTYPE" val="b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custom20234977_1*i*8"/>
  <p:tag name="KSO_WM_TEMPLATE_CATEGORY" val="custom"/>
  <p:tag name="KSO_WM_TEMPLATE_INDEX" val="20234977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custom20234977_1*i*9"/>
  <p:tag name="KSO_WM_TEMPLATE_CATEGORY" val="custom"/>
  <p:tag name="KSO_WM_TEMPLATE_INDEX" val="20234977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custom20234977_1*i*10"/>
  <p:tag name="KSO_WM_TEMPLATE_CATEGORY" val="custom"/>
  <p:tag name="KSO_WM_TEMPLATE_INDEX" val="20234977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custom20234977_1*i*11"/>
  <p:tag name="KSO_WM_TEMPLATE_CATEGORY" val="custom"/>
  <p:tag name="KSO_WM_TEMPLATE_INDEX" val="20234977"/>
  <p:tag name="KSO_WM_UNIT_LAYERLEVEL" val="1"/>
  <p:tag name="KSO_WM_TAG_VERSION" val="3.0"/>
  <p:tag name="KSO_WM_BEAUTIFY_FLAG" val="#wm#"/>
</p:tagLst>
</file>

<file path=ppt/tags/tag17.xml><?xml version="1.0" encoding="utf-8"?>
<p:tagLst xmlns:p="http://schemas.openxmlformats.org/presentationml/2006/main">
  <p:tag name="KSO_WM_SLIDE_ID" val="custom20234977_1"/>
  <p:tag name="KSO_WM_TEMPLATE_SUBCATEGORY" val="0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4977"/>
  <p:tag name="KSO_WM_SLIDE_TYPE" val="text"/>
  <p:tag name="KSO_WM_SLIDE_SUBTYPE" val="picTxt"/>
  <p:tag name="KSO_WM_SLIDE_SIZE" val="851*470"/>
  <p:tag name="KSO_WM_SLIDE_POSITION" val="54*28"/>
  <p:tag name="KSO_WM_SLIDE_LAYOUT" val="a_d_f"/>
  <p:tag name="KSO_WM_SLIDE_LAYOUT_CNT" val="1_3_1"/>
  <p:tag name="KSO_WM_SPECIAL_SOURCE" val="bdnull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4977_1*a*1"/>
  <p:tag name="KSO_WM_TEMPLATE_CATEGORY" val="custom"/>
  <p:tag name="KSO_WM_TEMPLATE_INDEX" val="20234977"/>
  <p:tag name="KSO_WM_UNIT_LAYERLEVEL" val="1"/>
  <p:tag name="KSO_WM_TAG_VERSION" val="3.0"/>
  <p:tag name="KSO_WM_BEAUTIFY_FLAG" val="#wm#"/>
  <p:tag name="KSO_WM_UNIT_PRESET_TEXT" val="单击此处添加标题"/>
  <p:tag name="KSO_WM_UNIT_TEXT_TYPE" val="1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34977"/>
</p:tagLst>
</file>

<file path=ppt/tags/tag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4977_1*a*1"/>
  <p:tag name="KSO_WM_TEMPLATE_CATEGORY" val="custom"/>
  <p:tag name="KSO_WM_TEMPLATE_INDEX" val="20234977"/>
  <p:tag name="KSO_WM_UNIT_LAYERLEVEL" val="1"/>
  <p:tag name="KSO_WM_TAG_VERSION" val="3.0"/>
  <p:tag name="KSO_WM_BEAUTIFY_FLAG" val="#wm#"/>
  <p:tag name="KSO_WM_UNIT_PRESET_TEXT" val="单击此处添加标题"/>
  <p:tag name="KSO_WM_UNIT_TEXT_TYPE" val="1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234977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4977_1*a*1"/>
  <p:tag name="KSO_WM_TEMPLATE_CATEGORY" val="custom"/>
  <p:tag name="KSO_WM_TEMPLATE_INDEX" val="20234977"/>
  <p:tag name="KSO_WM_UNIT_LAYERLEVEL" val="1"/>
  <p:tag name="KSO_WM_TAG_VERSION" val="3.0"/>
  <p:tag name="KSO_WM_BEAUTIFY_FLAG" val="#wm#"/>
  <p:tag name="KSO_WM_UNIT_PRESET_TEXT" val="单击此处添加标题"/>
  <p:tag name="KSO_WM_UNIT_TEXT_TYPE" val="1"/>
</p:tagLst>
</file>

<file path=ppt/tags/tag23.xml><?xml version="1.0" encoding="utf-8"?>
<p:tagLst xmlns:p="http://schemas.openxmlformats.org/presentationml/2006/main">
  <p:tag name="KSO_WM_BEAUTIFY_FLAG" val="#wm#"/>
  <p:tag name="KSO_WM_TEMPLATE_CATEGORY" val="custom"/>
  <p:tag name="KSO_WM_TEMPLATE_INDEX" val="20234977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4977_1*a*1"/>
  <p:tag name="KSO_WM_TEMPLATE_CATEGORY" val="custom"/>
  <p:tag name="KSO_WM_TEMPLATE_INDEX" val="20234977"/>
  <p:tag name="KSO_WM_UNIT_LAYERLEVEL" val="1"/>
  <p:tag name="KSO_WM_TAG_VERSION" val="3.0"/>
  <p:tag name="KSO_WM_BEAUTIFY_FLAG" val="#wm#"/>
  <p:tag name="KSO_WM_UNIT_PRESET_TEXT" val="单击此处添加标题"/>
  <p:tag name="KSO_WM_UNIT_TEXT_TYPE" val="1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20234977"/>
</p:tagLst>
</file>

<file path=ppt/theme/theme1.xml><?xml version="1.0" encoding="utf-8"?>
<a:theme xmlns:a="http://schemas.openxmlformats.org/drawingml/2006/main" name="第一PPT，www.1ppt.com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596</Words>
  <Application>WPS 演示</Application>
  <PresentationFormat>宽屏</PresentationFormat>
  <Paragraphs>105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22" baseType="lpstr">
      <vt:lpstr>Arial</vt:lpstr>
      <vt:lpstr>宋体</vt:lpstr>
      <vt:lpstr>Wingdings</vt:lpstr>
      <vt:lpstr>微软雅黑</vt:lpstr>
      <vt:lpstr>Times New Roman</vt:lpstr>
      <vt:lpstr>隶书</vt:lpstr>
      <vt:lpstr>MiSans Normal</vt:lpstr>
      <vt:lpstr>Arial Unicode MS</vt:lpstr>
      <vt:lpstr>等线 Light</vt:lpstr>
      <vt:lpstr>Calibri Light</vt:lpstr>
      <vt:lpstr>等线</vt:lpstr>
      <vt:lpstr>Calibri</vt:lpstr>
      <vt:lpstr>MiSans Normal</vt:lpstr>
      <vt:lpstr>Segoe Print</vt:lpstr>
      <vt:lpstr>第一PPT，www.1ppt.com</vt:lpstr>
      <vt:lpstr>AI赋能成长，实践定义未来</vt:lpstr>
      <vt:lpstr>金榜题名，未来可期</vt:lpstr>
      <vt:lpstr>大学不是终点，而是新起点</vt:lpstr>
      <vt:lpstr>AI赋能成长</vt:lpstr>
      <vt:lpstr>实践定义未来</vt:lpstr>
      <vt:lpstr>规划四年，主动成长</vt:lpstr>
      <vt:lpstr>谢谢</vt:lpstr>
    </vt:vector>
  </TitlesOfParts>
  <Company>Computer Science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算法设计与分析</dc:title>
  <dc:creator>wangxd</dc:creator>
  <cp:lastModifiedBy>zlzhou</cp:lastModifiedBy>
  <cp:revision>411</cp:revision>
  <dcterms:created xsi:type="dcterms:W3CDTF">2003-12-16T08:40:00Z</dcterms:created>
  <dcterms:modified xsi:type="dcterms:W3CDTF">2026-09-04T07:50:25Z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041D5BD5060641B89CC7025750FCB0D3_13</vt:lpwstr>
  </property>
  <property fmtid="{D5CDD505-2E9C-101B-9397-08002B2CF9AE}" pid="3" name="KSOProductBuildVer">
    <vt:lpwstr>2052-12.1.0.28022</vt:lpwstr>
  </property>
</Properties>
</file>